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  <p:sldMasterId id="2147483666" r:id="rId8"/>
    <p:sldMasterId id="2147483667" r:id="rId9"/>
    <p:sldMasterId id="2147483668" r:id="rId10"/>
    <p:sldMasterId id="2147483669" r:id="rId11"/>
    <p:sldMasterId id="2147483670" r:id="rId12"/>
  </p:sldMasterIdLst>
  <p:notesMasterIdLst>
    <p:notesMasterId r:id="rId43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879084A-84E5-47D5-BD5C-E625B47967FD}">
  <a:tblStyle styleId="{1879084A-84E5-47D5-BD5C-E625B47967FD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5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2004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64008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8107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Tiap-tiap domain mengandungi aktiviti-aktiviti tertentu yang akan diperbincangkan.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  <a:defRPr/>
            </a:lvl1pPr>
            <a:lvl2pPr marL="457200" marR="0" indent="0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lvl2pPr>
            <a:lvl3pPr marL="914400" marR="0" indent="0" algn="ctr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6"/>
              </a:buClr>
              <a:buFont typeface="Georgia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rgbClr val="B85740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rgbClr val="7B6C62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rgbClr val="B49E02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 rot="5400000">
            <a:off x="2269331" y="-443706"/>
            <a:ext cx="4598987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" name="Shape 17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Shape 174"/>
          <p:cNvCxnSpPr/>
          <p:nvPr/>
        </p:nvCxnSpPr>
        <p:spPr>
          <a:xfrm>
            <a:off x="152400" y="53340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5" name="Shape 175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152400"/>
            <a:ext cx="8832849" cy="301624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1390650" y="323850"/>
            <a:ext cx="419099" cy="419099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574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Shape 201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2" name="Shape 202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0" y="0"/>
            <a:ext cx="9144000" cy="1555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9" name="Shape 219"/>
          <p:cNvCxnSpPr/>
          <p:nvPr/>
        </p:nvCxnSpPr>
        <p:spPr>
          <a:xfrm rot="5400000">
            <a:off x="4021136" y="3278186"/>
            <a:ext cx="6245224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0" name="Shape 220"/>
          <p:cNvSpPr/>
          <p:nvPr/>
        </p:nvSpPr>
        <p:spPr>
          <a:xfrm>
            <a:off x="6838950" y="292576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6934200" y="3021011"/>
            <a:ext cx="420687" cy="419099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8991600" y="3175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Shape 29"/>
          <p:cNvCxnSpPr/>
          <p:nvPr/>
        </p:nvCxnSpPr>
        <p:spPr>
          <a:xfrm>
            <a:off x="155575" y="241935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" name="Shape 30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Shape 48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9" name="Shape 49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152400" y="2286000"/>
            <a:ext cx="8832849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155575" y="142875"/>
            <a:ext cx="8832849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Shape 68"/>
          <p:cNvCxnSpPr/>
          <p:nvPr/>
        </p:nvCxnSpPr>
        <p:spPr>
          <a:xfrm>
            <a:off x="152400" y="243840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" name="Shape 69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6" name="Shape 86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" name="Shape 87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" name="Shape 89"/>
          <p:cNvCxnSpPr/>
          <p:nvPr/>
        </p:nvCxnSpPr>
        <p:spPr>
          <a:xfrm rot="10800000" flipH="1">
            <a:off x="4562475" y="1576386"/>
            <a:ext cx="9524" cy="4818062"/>
          </a:xfrm>
          <a:prstGeom prst="straightConnector1">
            <a:avLst/>
          </a:prstGeom>
          <a:noFill/>
          <a:ln w="9525" cap="rnd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hape 100"/>
          <p:cNvCxnSpPr/>
          <p:nvPr/>
        </p:nvCxnSpPr>
        <p:spPr>
          <a:xfrm rot="10800000">
            <a:off x="4572000" y="2200275"/>
            <a:ext cx="0" cy="4187824"/>
          </a:xfrm>
          <a:prstGeom prst="straightConnector1">
            <a:avLst/>
          </a:prstGeom>
          <a:noFill/>
          <a:ln w="9525" cap="rnd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1" name="Shape 101"/>
          <p:cNvSpPr txBox="1"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152400" y="1371600"/>
            <a:ext cx="8832849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146050" y="6391275"/>
            <a:ext cx="8832849" cy="311149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Shape 107"/>
          <p:cNvCxnSpPr/>
          <p:nvPr/>
        </p:nvCxnSpPr>
        <p:spPr>
          <a:xfrm>
            <a:off x="152400" y="1279525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8" name="Shape 108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343400" y="104298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Shape 129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0" name="Shape 130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4343400" y="10366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0" y="0"/>
            <a:ext cx="9144000" cy="1555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152400" y="15875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152400" y="152400"/>
            <a:ext cx="8832849" cy="304799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0" y="0"/>
            <a:ext cx="9144000" cy="11906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Shape 160"/>
          <p:cNvCxnSpPr/>
          <p:nvPr/>
        </p:nvCxnSpPr>
        <p:spPr>
          <a:xfrm>
            <a:off x="152400" y="533400"/>
            <a:ext cx="8832849" cy="0"/>
          </a:xfrm>
          <a:prstGeom prst="straightConnector1">
            <a:avLst/>
          </a:prstGeom>
          <a:noFill/>
          <a:ln w="11425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1" name="Shape 161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1390650" y="323850"/>
            <a:ext cx="419099" cy="419099"/>
          </a:xfrm>
          <a:prstGeom prst="ellipse">
            <a:avLst/>
          </a:prstGeom>
          <a:solidFill>
            <a:srgbClr val="FFFFFF"/>
          </a:solidFill>
          <a:ln w="50800" cap="rnd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Georgia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Georgia"/>
              <a:buChar char="•"/>
              <a:defRPr/>
            </a:lvl4pPr>
            <a:lvl5pPr marL="1371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2961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LZ6VcSt8hU&amp;feature=related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subTitle" idx="1"/>
          </p:nvPr>
        </p:nvSpPr>
        <p:spPr>
          <a:xfrm>
            <a:off x="1403350" y="692150"/>
            <a:ext cx="6400799" cy="4240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0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KURSUS: </a:t>
            </a:r>
            <a:r>
              <a:rPr lang="en-US" sz="2000" b="1" i="0" u="none" strike="noStrike" cap="none" baseline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EDU3053</a:t>
            </a:r>
            <a:endParaRPr lang="en-US" sz="20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000" b="1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TEKNOLOGI DALAM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000" b="1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PENGAJARAN DAN PEMBELAJARAN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000" b="1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000" b="1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000" b="1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000" b="1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TOPIK 2: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000" b="1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DOMAIN TEKNOLOGI PENGAJARAN DAN MODEL REKA BENTUK PENGAJARAN</a:t>
            </a: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000" b="1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ctrTitle"/>
          </p:nvPr>
        </p:nvSpPr>
        <p:spPr>
          <a:xfrm>
            <a:off x="755650" y="4941887"/>
            <a:ext cx="7772400" cy="1223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1800" b="0" i="0" u="none" strike="noStrike" cap="none" baseline="0" dirty="0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Pengertian Reka bentuk Pengajaran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Reka bentuk pengajaran adalah proses sistematik bagi menterjemahkan prinsip-prinsip umum suatu pengajaran dan pembelajaran kepada perancangan bagi menghasilkan bahan untuk pengajaran dan pembelajaran.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RP juga adalah proses sistematik dalam membangunkan bahan atau media yang lebih berkesan berdasarkan teori pembelajaran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Dalam RP aspek teori pembelajaran, model rekabentuk dan strategi pembelajaran diambil kira.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Kepentingan Reka bentuk Pengajaran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Untuk menghasilkan pengajaran/latihan dan bahan pengajaran yang sistematik dan berkesan.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Bahan pengajaran yang direkabentuk dan dibina perlu dinilai, diguna dan diurus supaya dapat meningkatkan prestasi pengajaran dan pembelajaran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Model Reka bentuk Pengajaran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Membangunkan  bahan pengajaran memerlukan perancangan yang sistematik agar aplikasi yang dihasilkan berkualiti dan dapat membantu proses pembelajaran dengan  lebih berkesan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Model reka bentuk instruksi boleh digunakan sebagai panduan bagi membangunkan bahan pengajaran  (termasuk persembahan multimedia) dengan lebih sistematik dan berkualiti.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Model Reka bentuk Pengajaran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Terdapat banyak model reka bentuk Pengajaran/instructional design (ID) yang boleh digunakan sebagai panduan.  Terdapat lebih daripada 40 model ID. Antaranya ialah;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Model ADDEI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(Berorentasikan Produk)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Model ASSURE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(Berorentasikan Bilik Darjah)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Model Dick &amp; Carrey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(Berorentasikan Sistem)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571625" y="1143000"/>
            <a:ext cx="7572375" cy="516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3632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Langkah-langkah dalam model reka bentuk tidak sama. Namun sekurang-kurangnya melibatkan 4 fasa kerja yang utama iaitu;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Fasa  menganalisis keperluan aplikasi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Fasa perancangan atau merekabentuk aplikasi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Fasa pembangunan aplikasi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Fasa penilaian aplikasi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1857375" y="571500"/>
            <a:ext cx="623887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Model Reka bentuk Pengajaran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1357312" y="785812"/>
            <a:ext cx="7572375" cy="5026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6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en-US" sz="22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 Fasa  menganalisis keperluan aplikasi.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Mengenalpasti masalah pengajaran yang ada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Senaraikan bahan rujukan yang digunakan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Kenalpasti isi pelajaran yang ingin disampaikan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Kenalpasti pelajar sasaran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Kenalpasti objektif pengajaran aplikasi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Kenalpasti kaedah penyampaian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Kenalpasti isi kandungan pelajaran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Kenalpasti persekitaran penggunaan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857375" y="571500"/>
            <a:ext cx="623887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Model Reka bentuk Pengajaran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1357312" y="1403350"/>
            <a:ext cx="7572375" cy="516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Fasa perancangan/mereka bentuk aplikasi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Pemilihan media yang paling sesuai, (contohnya video, audio, grafik, gambar dan sebagainya)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Pemilihan perisian /media yang sesuai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Dokumen ringkas mengenai bahan/program yang dibangunkan;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Buat lakaran dalam bentuk carta alir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Buat lakaran papan cerita/storyboard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1857375" y="571500"/>
            <a:ext cx="623887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Model Reka bentuk Pengajaran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1571625" y="1500187"/>
            <a:ext cx="7572375" cy="516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 startAt="3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Fasa pembangunan aplikasi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Memindah kan segala maklumat/bahan yang telah dirancang dalam bentuk lakaran ke dalam komputer. 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Kumpulkan sumber bahan-bahan yang diperlukan seperti teks, grafik, gambar, audio, animasi, lukisan 3D dan video kedalam folder-folder yang berkaitan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1571625" y="1357312"/>
            <a:ext cx="7572375" cy="516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 startAt="3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Fasa pembangunan aplikasi (sambungan)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Peringkat prototaip (menyerupai hasil akhir dan boleh diguna dan diuji)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Prototaip tersebut diuji dan dirujuk kepada pakar dalam bidang tersebut untuk melihat kesesuaian dan keberkesanannya.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Segala komen/kelemahan diperbaiki semula.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1357312" y="1500187"/>
            <a:ext cx="7358061" cy="559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   Fasa pengujian dan penilaian aplikasi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Guna bahan pengajaran yang telah siap(contoh perisian multimedia) dan uji kepada sekumpulan pelajar serta buat penilain.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Terdapat dua jenis penilaian; 1.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Penilaian formatif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sepanjang proses pembangunan bahan multimedia dan 2</a:t>
            </a:r>
            <a:r>
              <a:rPr lang="en-US" sz="2400" b="1" i="1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Penilaian sumatif-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diuji setelah bahan siap untuk digunakan.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Antara kaedah penilaian; 1. pemerhatian ke atas  pengguna 2. kumpul data dari latihan, 3. soal-selidik, 4. temubual. 5. ulasan pakar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Tahoma"/>
              <a:buNone/>
            </a:pPr>
            <a:r>
              <a:rPr lang="en-US" sz="2500" b="0" i="0" u="none" strike="noStrike" cap="none" baseline="0">
                <a:solidFill>
                  <a:srgbClr val="800000"/>
                </a:solidFill>
                <a:latin typeface="Tahoma"/>
                <a:ea typeface="Tahoma"/>
                <a:cs typeface="Tahoma"/>
                <a:sym typeface="Tahoma"/>
              </a:rPr>
              <a:t>TEKNOLOGI PENGAJARAN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343775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Georgia"/>
              <a:buNone/>
            </a:pPr>
            <a:r>
              <a:rPr lang="en-US" sz="2400" b="1" i="0" u="none" strike="noStrike" cap="none" baseline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“Instructional technology is the theory and practice of designing, development, utilization, management, and evaluation of processes and resources for learning.” (Seels dan Richey, (1994)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400" b="1" i="0" u="none" strike="noStrike" cap="none" baseline="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Teknologi pengajaran adalah teori dan amalan tentang mereka bentuk pembangun, mengguna, mengurus dan menilai proses serta sumber untuk pembelajaran.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subTitle" idx="1"/>
          </p:nvPr>
        </p:nvSpPr>
        <p:spPr>
          <a:xfrm>
            <a:off x="468312" y="2492375"/>
            <a:ext cx="7991475" cy="3960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MODEL REKABENTUK SISTEM PENGAJARAN INI MENGANDUNGI 5 FASA IAITU  ANALYSIS (ANALISIS), DESIGN (REKABENTUK), DEVELOPMENT (PERBANGUNAN ATAU PEMBINAAN), IMPLEMENTATION (PELAKSANAAN), DAN EVALUATION (PENILAIAN).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18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HASIL PEMBENTUKAN DAN PELAKSANAAN DARI SETIAP FASA AKAN MEMBERI MAKLUMAT BERGUNA UNTUK FASA-FASA SETERUSNYA.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18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TERDAPAT PELBAGAI VARIASI MODEL ADDIE BERGANTUNG KEPADA PENGGUNAANNYA. DALAM TULISAN INI, MODEL YANG DIKEMUKAKAN OLEH CLARK (1995) DIGUNAKAN. 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1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Pengenalan Model ADDIE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1785936" y="714375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Model Reka bentuk Pengajaran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428625" y="785812"/>
            <a:ext cx="7572375" cy="5786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800" b="1" i="0" u="none" strike="noStrike" cap="none" baseline="0">
              <a:solidFill>
                <a:srgbClr val="FFC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rgbClr val="FFC000"/>
                </a:solidFill>
                <a:latin typeface="Georgia"/>
                <a:ea typeface="Georgia"/>
                <a:cs typeface="Georgia"/>
                <a:sym typeface="Georgia"/>
              </a:rPr>
              <a:t>           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rgbClr val="FFC000"/>
                </a:solidFill>
                <a:latin typeface="Georgia"/>
                <a:ea typeface="Georgia"/>
                <a:cs typeface="Georgia"/>
                <a:sym typeface="Georgia"/>
              </a:rPr>
              <a:t>            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Model ADDIE</a:t>
            </a:r>
          </a:p>
        </p:txBody>
      </p:sp>
      <p:grpSp>
        <p:nvGrpSpPr>
          <p:cNvPr id="376" name="Shape 376"/>
          <p:cNvGrpSpPr/>
          <p:nvPr/>
        </p:nvGrpSpPr>
        <p:grpSpPr>
          <a:xfrm>
            <a:off x="2714625" y="2285999"/>
            <a:ext cx="3929062" cy="4143375"/>
            <a:chOff x="0" y="0"/>
            <a:chExt cx="2147483647" cy="2147483647"/>
          </a:xfrm>
        </p:grpSpPr>
        <p:sp>
          <p:nvSpPr>
            <p:cNvPr id="377" name="Shape 377"/>
            <p:cNvSpPr txBox="1"/>
            <p:nvPr/>
          </p:nvSpPr>
          <p:spPr>
            <a:xfrm>
              <a:off x="663767732" y="0"/>
              <a:ext cx="1444670204" cy="333230716"/>
            </a:xfrm>
            <a:prstGeom prst="rect">
              <a:avLst/>
            </a:prstGeom>
            <a:solidFill>
              <a:srgbClr val="9987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-US" sz="1800" b="0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Analysis (Analisis)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78" name="Shape 378"/>
            <p:cNvSpPr txBox="1"/>
            <p:nvPr/>
          </p:nvSpPr>
          <p:spPr>
            <a:xfrm>
              <a:off x="663767732" y="444306905"/>
              <a:ext cx="1444670204" cy="333230716"/>
            </a:xfrm>
            <a:prstGeom prst="rect">
              <a:avLst/>
            </a:prstGeom>
            <a:solidFill>
              <a:srgbClr val="9987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-US" sz="1800" b="0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Design (Reka bentuk)</a:t>
              </a:r>
            </a:p>
          </p:txBody>
        </p:sp>
        <p:sp>
          <p:nvSpPr>
            <p:cNvPr id="379" name="Shape 379"/>
            <p:cNvSpPr txBox="1"/>
            <p:nvPr/>
          </p:nvSpPr>
          <p:spPr>
            <a:xfrm>
              <a:off x="663767732" y="888613876"/>
              <a:ext cx="1444670204" cy="333230716"/>
            </a:xfrm>
            <a:prstGeom prst="rect">
              <a:avLst/>
            </a:prstGeom>
            <a:solidFill>
              <a:srgbClr val="9987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-US" sz="1800" b="0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Development (Pembangunan</a:t>
              </a:r>
            </a:p>
          </p:txBody>
        </p:sp>
        <p:sp>
          <p:nvSpPr>
            <p:cNvPr id="380" name="Shape 380"/>
            <p:cNvSpPr txBox="1"/>
            <p:nvPr/>
          </p:nvSpPr>
          <p:spPr>
            <a:xfrm>
              <a:off x="702812811" y="1369946874"/>
              <a:ext cx="1444670835" cy="333229670"/>
            </a:xfrm>
            <a:prstGeom prst="rect">
              <a:avLst/>
            </a:prstGeom>
            <a:solidFill>
              <a:srgbClr val="9987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-US" sz="1800" b="0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Implementation (Perlaksanaan)</a:t>
              </a:r>
            </a:p>
          </p:txBody>
        </p:sp>
        <p:sp>
          <p:nvSpPr>
            <p:cNvPr id="381" name="Shape 381"/>
            <p:cNvSpPr txBox="1"/>
            <p:nvPr/>
          </p:nvSpPr>
          <p:spPr>
            <a:xfrm>
              <a:off x="702812811" y="1814253976"/>
              <a:ext cx="1444670835" cy="333229670"/>
            </a:xfrm>
            <a:prstGeom prst="rect">
              <a:avLst/>
            </a:prstGeom>
            <a:solidFill>
              <a:srgbClr val="9987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-US" sz="1800" b="0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Evaluation (Penilaian)</a:t>
              </a:r>
            </a:p>
          </p:txBody>
        </p:sp>
        <p:sp>
          <p:nvSpPr>
            <p:cNvPr id="382" name="Shape 382"/>
            <p:cNvSpPr/>
            <p:nvPr/>
          </p:nvSpPr>
          <p:spPr>
            <a:xfrm>
              <a:off x="1327535461" y="259179512"/>
              <a:ext cx="117135467" cy="22215346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Shape 383"/>
            <p:cNvSpPr/>
            <p:nvPr/>
          </p:nvSpPr>
          <p:spPr>
            <a:xfrm>
              <a:off x="1327535461" y="1703176548"/>
              <a:ext cx="117135467" cy="22215346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>
              <a:off x="1327535461" y="1184818436"/>
              <a:ext cx="117135467" cy="22215346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Shape 385"/>
            <p:cNvSpPr/>
            <p:nvPr/>
          </p:nvSpPr>
          <p:spPr>
            <a:xfrm>
              <a:off x="1327535461" y="703486483"/>
              <a:ext cx="117135467" cy="22215346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 flipH="1">
              <a:off x="0" y="148102345"/>
              <a:ext cx="624722514" cy="148102313"/>
            </a:xfrm>
            <a:prstGeom prst="leftArrow">
              <a:avLst>
                <a:gd name="adj1" fmla="val 27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Shape 387"/>
            <p:cNvSpPr/>
            <p:nvPr/>
          </p:nvSpPr>
          <p:spPr>
            <a:xfrm flipH="1">
              <a:off x="0" y="555384203"/>
              <a:ext cx="624722514" cy="148102313"/>
            </a:xfrm>
            <a:prstGeom prst="leftArrow">
              <a:avLst>
                <a:gd name="adj1" fmla="val 27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Shape 388"/>
            <p:cNvSpPr/>
            <p:nvPr/>
          </p:nvSpPr>
          <p:spPr>
            <a:xfrm flipH="1">
              <a:off x="0" y="1036716156"/>
              <a:ext cx="624722514" cy="148102313"/>
            </a:xfrm>
            <a:prstGeom prst="leftArrow">
              <a:avLst>
                <a:gd name="adj1" fmla="val 27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 flipH="1">
              <a:off x="39045217" y="1481023258"/>
              <a:ext cx="624722514" cy="148102313"/>
            </a:xfrm>
            <a:prstGeom prst="leftArrow">
              <a:avLst>
                <a:gd name="adj1" fmla="val 27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Shape 390"/>
            <p:cNvSpPr/>
            <p:nvPr/>
          </p:nvSpPr>
          <p:spPr>
            <a:xfrm flipH="1">
              <a:off x="39045217" y="1925330098"/>
              <a:ext cx="624722514" cy="148102313"/>
            </a:xfrm>
            <a:prstGeom prst="leftArrow">
              <a:avLst>
                <a:gd name="adj1" fmla="val 2700"/>
                <a:gd name="adj2" fmla="val 50000"/>
              </a:avLst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Shape 391"/>
            <p:cNvSpPr txBox="1"/>
            <p:nvPr/>
          </p:nvSpPr>
          <p:spPr>
            <a:xfrm>
              <a:off x="2" y="185128372"/>
              <a:ext cx="78090314" cy="1851278865"/>
            </a:xfrm>
            <a:prstGeom prst="rect">
              <a:avLst/>
            </a:prstGeom>
            <a:solidFill>
              <a:srgbClr val="FFC000"/>
            </a:solidFill>
            <a:ln w="11425" cap="rnd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Model ADDIE </a:t>
            </a:r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ANALISIS :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Analisis keperluan: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masalah?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Bagaimanakah menyelesaikannya?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Analisis tugasan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isi kandungan?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Analisis strategi: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yang hendak dipelajari?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Reka bentuk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objektif?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Bagaimanakah mengukur pencapaian objektif?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strategi pengajaran untuk mencapai objektif?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media dan kaedah yang paling berkesan?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Perkembangan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Bahan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kandungan bahan media?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Bagaimanakah bentuk media?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Penilaian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Adakah menepati standard?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Adakah pembelajaran berlaku?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Bagaimanakah hendak menjadikannya lebih baik?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Pelaksanaan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Adakah pelajar bersedia untuk mengikuti kursus?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Penilaian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Adakah masalah telah diselesaikan?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impaknya?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Apakah yang perlu diubah?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Model Reka bentuk Pengajaran</a:t>
            </a: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Model ASSURE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422" name="Shape 422"/>
          <p:cNvGraphicFramePr/>
          <p:nvPr/>
        </p:nvGraphicFramePr>
        <p:xfrm>
          <a:off x="1643061" y="228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{1879084A-84E5-47D5-BD5C-E625B47967FD}</a:tableStyleId>
              </a:tblPr>
              <a:tblGrid>
                <a:gridCol w="885825"/>
                <a:gridCol w="5614975"/>
              </a:tblGrid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3200" b="1" i="0" u="none" strike="noStrike" cap="none" baseline="0">
                          <a:solidFill>
                            <a:srgbClr val="0D0D0D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2000" b="0" i="0" u="none" strike="noStrike" cap="none" baseline="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Analyze Learner (Menganalisis Pelajar)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3200" b="1" i="0" u="none" strike="noStrike" cap="none" baseline="0">
                          <a:solidFill>
                            <a:srgbClr val="0D0D0D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2000" b="0" i="0" u="none" strike="noStrike" cap="none" baseline="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State Objectives (Menyatakan Objektif)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3200" b="1" i="0" u="none" strike="noStrike" cap="none" baseline="0">
                          <a:solidFill>
                            <a:srgbClr val="0D0D0D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2000" b="0" i="0" u="none" strike="noStrike" cap="none" baseline="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Select Methods, Media and Meterials (Memilih Kaedah, Media dan Bahan)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3200" b="1" i="0" u="none" strike="noStrike" cap="none" baseline="0">
                          <a:solidFill>
                            <a:srgbClr val="0D0D0D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2000" b="0" i="0" u="none" strike="noStrike" cap="none" baseline="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Utilize Media (Gunakan Media)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3200" b="1" i="0" u="none" strike="noStrike" cap="none" baseline="0">
                          <a:solidFill>
                            <a:srgbClr val="0D0D0D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2000" b="0" i="0" u="none" strike="noStrike" cap="none" baseline="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Require Learner Participation (Menggalakkan Penglibatan Pelajar)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3200" b="1" i="0" u="none" strike="noStrike" cap="none" baseline="0">
                          <a:solidFill>
                            <a:srgbClr val="0D0D0D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2000" b="0" i="0" u="none" strike="noStrike" cap="none" baseline="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Evaluate and Revise (Melakukan Penilaian dan Pengubahsuaian)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6080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2000" b="1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Contoh Aplikasi ADDIE Dalam Pengajaran Pendidikan Agama Islam</a:t>
            </a: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Fasa Analisis</a:t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Analisis tajuk: Taharah (fiqh) asas – tayamum</a:t>
            </a:r>
            <a:b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Analisis sasaran: Murid tahun 3, aplikasi gaya pembelajaran VARK, telah biasa dalam amalan harian membersihkan diri daripada kotoran fizikal seperti mandi serta mencuci tangan dan kaki menggunakan media air.</a:t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Analisis objektif: membolehkan murid menunjukcara bertayamum menggunakan debu mengikut tertib turutan bertayamum dalam tempoh masa pengajaran.</a:t>
            </a:r>
            <a:b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8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Analisis tugasan: murid membuat penerokaan bahan tentang tayamum serta melakukan demonstrasi cara bertayamum</a:t>
            </a:r>
            <a:br>
              <a:rPr lang="en-US" sz="18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18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301625" y="1484312"/>
            <a:ext cx="8534399" cy="4897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Georgia"/>
              <a:buNone/>
            </a:pPr>
            <a: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Analisis masalah pembelajaran: tempoh peruntukan masa yang terbatas untuk membolehkan semua murid terlibat dengan demonstrasi secara individu</a:t>
            </a:r>
            <a:b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Analisis media pembelajaran: perlu menyediakan klip video cara-cara bertayamum atau boleh dimuat turun daripada youtube</a:t>
            </a:r>
            <a:b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0" i="0" u="sng" strike="noStrike" cap="none" baseline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http://www.youtube.com/watch?v=pLZ6VcSt8hU&amp;feature=related</a:t>
            </a:r>
            <a: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Analisis pertimbangan pedagogikal dan teori pembelajaran: kaedah demonstrasi, pendekatan pengajaran berpusatkan murid, model 5E konstruktivisme</a:t>
            </a:r>
            <a:b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Analisis tempoh masa pengajaran: 2 waktu X 30 minit = 60 minit</a:t>
            </a:r>
            <a:b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0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0" u="none" strike="noStrike" cap="none" baseline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Analisis persekitaran: musolla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Kepentingan Model Reka bentuk</a:t>
            </a:r>
          </a:p>
        </p:txBody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0987" marR="0" lvl="0" indent="-280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Pengembang pengajaran dan model tidak boleh dipisahkan</a:t>
            </a:r>
          </a:p>
          <a:p>
            <a:pPr marL="280987" marR="0" lvl="0" indent="-2809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Pengembang pengajaran menggunakan model pengajaran sebagai alat berkomunikasi sesama mereka dan pelanggan mereka</a:t>
            </a:r>
          </a:p>
          <a:p>
            <a:pPr marL="280987" marR="0" lvl="0" indent="-2809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Sebagai garis panduan merancang aktiviti pengurusan.</a:t>
            </a:r>
          </a:p>
          <a:p>
            <a:pPr marL="280987" marR="0" lvl="0" indent="-2809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Sebagai algoritma preskriptif bagi membuat keputusan.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4000500" y="2928936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3943350" y="2967036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3833812" y="26765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Shape 247"/>
          <p:cNvCxnSpPr/>
          <p:nvPr/>
        </p:nvCxnSpPr>
        <p:spPr>
          <a:xfrm rot="10800000">
            <a:off x="3886200" y="2590800"/>
            <a:ext cx="609599" cy="533399"/>
          </a:xfrm>
          <a:prstGeom prst="straightConnector1">
            <a:avLst/>
          </a:prstGeom>
          <a:noFill/>
          <a:ln w="38100" cap="rnd" cmpd="sng">
            <a:solidFill>
              <a:srgbClr val="000000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48" name="Shape 248"/>
          <p:cNvCxnSpPr/>
          <p:nvPr/>
        </p:nvCxnSpPr>
        <p:spPr>
          <a:xfrm rot="10800000" flipH="1">
            <a:off x="5257800" y="2514600"/>
            <a:ext cx="1143000" cy="609599"/>
          </a:xfrm>
          <a:prstGeom prst="straightConnector1">
            <a:avLst/>
          </a:prstGeom>
          <a:noFill/>
          <a:ln w="38100" cap="rnd" cmpd="sng">
            <a:solidFill>
              <a:srgbClr val="000000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49" name="Shape 249"/>
          <p:cNvCxnSpPr/>
          <p:nvPr/>
        </p:nvCxnSpPr>
        <p:spPr>
          <a:xfrm flipH="1">
            <a:off x="3733799" y="3505200"/>
            <a:ext cx="1028700" cy="685799"/>
          </a:xfrm>
          <a:prstGeom prst="straightConnector1">
            <a:avLst/>
          </a:prstGeom>
          <a:noFill/>
          <a:ln w="38100" cap="rnd" cmpd="sng">
            <a:solidFill>
              <a:srgbClr val="000000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50" name="Shape 250"/>
          <p:cNvCxnSpPr/>
          <p:nvPr/>
        </p:nvCxnSpPr>
        <p:spPr>
          <a:xfrm>
            <a:off x="5214937" y="3571875"/>
            <a:ext cx="0" cy="1370012"/>
          </a:xfrm>
          <a:prstGeom prst="straightConnector1">
            <a:avLst/>
          </a:prstGeom>
          <a:noFill/>
          <a:ln w="38100" cap="rnd" cmpd="sng">
            <a:solidFill>
              <a:srgbClr val="0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51" name="Shape 251"/>
          <p:cNvSpPr txBox="1"/>
          <p:nvPr/>
        </p:nvSpPr>
        <p:spPr>
          <a:xfrm>
            <a:off x="5143500" y="1428750"/>
            <a:ext cx="2286000" cy="990599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Penggunaan 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1905000" y="1643061"/>
            <a:ext cx="2590800" cy="947737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Pengembangan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6096000" y="3032125"/>
            <a:ext cx="2133599" cy="912811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Pengurusan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4267200" y="4953000"/>
            <a:ext cx="2057400" cy="1371599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Penilaian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500187" y="4267200"/>
            <a:ext cx="2576511" cy="914400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Rekabentuk</a:t>
            </a:r>
          </a:p>
        </p:txBody>
      </p:sp>
      <p:cxnSp>
        <p:nvCxnSpPr>
          <p:cNvPr id="256" name="Shape 256"/>
          <p:cNvCxnSpPr/>
          <p:nvPr/>
        </p:nvCxnSpPr>
        <p:spPr>
          <a:xfrm>
            <a:off x="5181600" y="3429000"/>
            <a:ext cx="1066799" cy="381000"/>
          </a:xfrm>
          <a:prstGeom prst="straightConnector1">
            <a:avLst/>
          </a:prstGeom>
          <a:noFill/>
          <a:ln w="38100" cap="rnd" cmpd="sng">
            <a:solidFill>
              <a:srgbClr val="0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57" name="Shape 257"/>
          <p:cNvSpPr/>
          <p:nvPr/>
        </p:nvSpPr>
        <p:spPr>
          <a:xfrm>
            <a:off x="4267200" y="2819400"/>
            <a:ext cx="1447800" cy="1143000"/>
          </a:xfrm>
          <a:prstGeom prst="ellipse">
            <a:avLst/>
          </a:prstGeom>
          <a:solidFill>
            <a:schemeClr val="accen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4572000" y="2895600"/>
            <a:ext cx="828675" cy="1069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Teori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dan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amalan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857375" y="571500"/>
            <a:ext cx="6786561" cy="677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DOMAIN TEKNOLOGI PENGAJARAN (</a:t>
            </a:r>
            <a:r>
              <a:rPr lang="en-US" sz="18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Seels Dan Richey, 1994)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16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Terima Kasih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/>
        </p:nvSpPr>
        <p:spPr>
          <a:xfrm>
            <a:off x="4214812" y="1500187"/>
            <a:ext cx="2214561" cy="120015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Teori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dan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Amalan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552575" y="1500187"/>
            <a:ext cx="2590800" cy="2382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Pembangunan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Teknologi percetakan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Teknologi audiovisual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Teknologi berasaskan komputer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Teknologi bersepadu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500812" y="1428750"/>
            <a:ext cx="2428875" cy="267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Pengurusan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Pengurusan projek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Pengurusan sumber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Pengurusan sistem penyampaian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Pengurusan maklumat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552575" y="3929062"/>
            <a:ext cx="2590800" cy="2382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Penilaian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Analisis masalah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Pengukuran rujukan kriteria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Penilaian formatif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Penilaian sumatif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4214812" y="2819400"/>
            <a:ext cx="2214561" cy="2262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Penggunaan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Penggunaan media dan inovasi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Pelaksanaan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Polisi dan peraturan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6519862" y="4189412"/>
            <a:ext cx="2481262" cy="2382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Reka Bentuk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Reka bentuk sistem pengajaran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Reka bentuk mesej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 pengajaran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Ciri-ciri pelajar</a:t>
            </a:r>
          </a:p>
        </p:txBody>
      </p:sp>
      <p:cxnSp>
        <p:nvCxnSpPr>
          <p:cNvPr id="271" name="Shape 271"/>
          <p:cNvCxnSpPr/>
          <p:nvPr/>
        </p:nvCxnSpPr>
        <p:spPr>
          <a:xfrm rot="10800000">
            <a:off x="3276600" y="1905000"/>
            <a:ext cx="304799" cy="0"/>
          </a:xfrm>
          <a:prstGeom prst="straightConnector1">
            <a:avLst/>
          </a:prstGeom>
          <a:noFill/>
          <a:ln w="9525" cap="rnd" cmpd="sng">
            <a:solidFill>
              <a:srgbClr val="FFFFCC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72" name="Shape 272"/>
          <p:cNvSpPr txBox="1"/>
          <p:nvPr/>
        </p:nvSpPr>
        <p:spPr>
          <a:xfrm>
            <a:off x="1857375" y="571500"/>
            <a:ext cx="6715124" cy="677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DOMAIN TEKNOLOGI  PENGAJARAN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(Seels Dan Richey, 1994)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1428750" y="285750"/>
            <a:ext cx="7358061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rgbClr val="A50021"/>
                </a:solidFill>
                <a:latin typeface="Georgia"/>
                <a:ea typeface="Georgia"/>
                <a:cs typeface="Georgia"/>
                <a:sym typeface="Georgia"/>
              </a:rPr>
              <a:t>Kepentingan Domain Tek. Pengajaran 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500187" y="1600200"/>
            <a:ext cx="7186612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Menjadi asas dan struktur kepada bidang Teknologi Pengajaran.</a:t>
            </a:r>
          </a:p>
          <a:p>
            <a:pPr marL="514350" marR="0" lvl="0" indent="-514350" algn="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(Seels and Richey, 1994)</a:t>
            </a:r>
          </a:p>
          <a:p>
            <a:pPr marL="514350" marR="0" lvl="0" indent="-514350" algn="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928687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rgbClr val="A50021"/>
                </a:solidFill>
                <a:latin typeface="Georgia"/>
                <a:ea typeface="Georgia"/>
                <a:cs typeface="Georgia"/>
                <a:sym typeface="Georgia"/>
              </a:rPr>
              <a:t>Kepentingan Domain Tek. Pengajaran 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500187" y="1600200"/>
            <a:ext cx="7186612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Untuk menghasilkan pengajaran/latihan dan bahan pengajaran yang sistematik dan berkesan.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▪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Bahan pengajaran yang direkabentuk dan dibina perlu dinilai, diguna dan diurus supaya dapat meningkatkan prestasi pengajaran dan pembelajaran.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rgbClr val="A50021"/>
                </a:solidFill>
                <a:latin typeface="Georgia"/>
                <a:ea typeface="Georgia"/>
                <a:cs typeface="Georgia"/>
                <a:sym typeface="Georgia"/>
              </a:rPr>
              <a:t>     Kepentingan Teknologi Pengajaran 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1500187" y="1600200"/>
            <a:ext cx="7186612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Kurikulum memberi tumpuan kepada apa yang hendak diajar, Teknologi Pengajaran pula memberi tumpuan kepada bagaimana hendak mengajar.</a:t>
            </a:r>
          </a:p>
          <a:p>
            <a:pPr marL="514350" marR="0" lvl="0" indent="-514350" algn="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(Snelbecker, 1974)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214437" y="428625"/>
            <a:ext cx="7472361" cy="989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rgbClr val="A50021"/>
                </a:solidFill>
                <a:latin typeface="Georgia"/>
                <a:ea typeface="Georgia"/>
                <a:cs typeface="Georgia"/>
                <a:sym typeface="Georgia"/>
              </a:rPr>
              <a:t>      Peranan Teknologi Pengajaran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500187" y="1600200"/>
            <a:ext cx="7186612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Kesesuaian isi kandungan program pendidikan dan latihan masa kini.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Kesesuaian kaedah p&amp;p yang sedia ada berbanding dengan teknologi masa kini</a:t>
            </a:r>
          </a:p>
          <a:p>
            <a:pPr marL="273050" marR="0" lvl="0" indent="-12192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Mengubah peringkat membuat keputusan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Mengubah sistem atau pendekatan pengajaran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Mengubah pengalaman pembelajaran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1835150" y="692150"/>
            <a:ext cx="7078662" cy="43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Georgia"/>
              <a:buNone/>
            </a:pPr>
            <a:r>
              <a:rPr lang="en-US" sz="2500" b="1" i="0" u="none" strike="noStrike" cap="none" baseline="0">
                <a:solidFill>
                  <a:srgbClr val="800000"/>
                </a:solidFill>
                <a:latin typeface="Georgia"/>
                <a:ea typeface="Georgia"/>
                <a:cs typeface="Georgia"/>
                <a:sym typeface="Georgia"/>
              </a:rPr>
              <a:t>REKABENTUK PENGAJARAN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1476375" y="1568450"/>
            <a:ext cx="7272336" cy="438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Reka bentuk Pengajaran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 yang akan dibincangkan?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Pengertian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Peranan dan kepentingan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Model-model reka bentuk pengajaran seperti ADDIE dan ASSURE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Georgia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Reka bentuk  mesej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On-screen Show (4:3)</PresentationFormat>
  <Paragraphs>207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Civic</vt:lpstr>
      <vt:lpstr>1_Civic</vt:lpstr>
      <vt:lpstr>2_Civic</vt:lpstr>
      <vt:lpstr>3_Civic</vt:lpstr>
      <vt:lpstr>4_Civic</vt:lpstr>
      <vt:lpstr>5_Civic</vt:lpstr>
      <vt:lpstr>6_Civic</vt:lpstr>
      <vt:lpstr>7_Civic</vt:lpstr>
      <vt:lpstr>8_Civic</vt:lpstr>
      <vt:lpstr>9_Civic</vt:lpstr>
      <vt:lpstr>10_Civic</vt:lpstr>
      <vt:lpstr>11_Civic</vt:lpstr>
      <vt:lpstr>PowerPoint Presentation</vt:lpstr>
      <vt:lpstr>TEKNOLOGI PENGAJARAN</vt:lpstr>
      <vt:lpstr>PowerPoint Presentation</vt:lpstr>
      <vt:lpstr>PowerPoint Presentation</vt:lpstr>
      <vt:lpstr>Kepentingan Domain Tek. Pengajaran </vt:lpstr>
      <vt:lpstr>Kepentingan Domain Tek. Pengajaran </vt:lpstr>
      <vt:lpstr>     Kepentingan Teknologi Pengajaran </vt:lpstr>
      <vt:lpstr>      Peranan Teknologi Pengajaran</vt:lpstr>
      <vt:lpstr>REKABENTUK PENGAJARAN</vt:lpstr>
      <vt:lpstr>Pengertian Reka bentuk Pengajaran</vt:lpstr>
      <vt:lpstr>Kepentingan Reka bentuk Pengajaran</vt:lpstr>
      <vt:lpstr>Model Reka bentuk Pengajaran</vt:lpstr>
      <vt:lpstr>Model Reka bentuk Pengajaran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Pengenalan Model ADDIE</vt:lpstr>
      <vt:lpstr>Model Reka bentuk Pengajaran</vt:lpstr>
      <vt:lpstr>Model ADDIE </vt:lpstr>
      <vt:lpstr>PowerPoint Presentation</vt:lpstr>
      <vt:lpstr>PowerPoint Presentation</vt:lpstr>
      <vt:lpstr>PowerPoint Presentation</vt:lpstr>
      <vt:lpstr>Model Reka bentuk Pengajaran</vt:lpstr>
      <vt:lpstr>Contoh Aplikasi ADDIE Dalam Pengajaran Pendidikan Agama Islam  Fasa Analisis  Analisis tajuk: Taharah (fiqh) asas – tayamum  Analisis sasaran: Murid tahun 3, aplikasi gaya pembelajaran VARK, telah biasa dalam amalan harian membersihkan diri daripada kotoran fizikal seperti mandi serta mencuci tangan dan kaki menggunakan media air.  Analisis objektif: membolehkan murid menunjukcara bertayamum menggunakan debu mengikut tertib turutan bertayamum dalam tempoh masa pengajaran.  Analisis tugasan: murid membuat penerokaan bahan tentang tayamum serta melakukan demonstrasi cara bertayamum </vt:lpstr>
      <vt:lpstr>Analisis masalah pembelajaran: tempoh peruntukan masa yang terbatas untuk membolehkan semua murid terlibat dengan demonstrasi secara individu  Analisis media pembelajaran: perlu menyediakan klip video cara-cara bertayamum atau boleh dimuat turun daripada youtube  http://www.youtube.com/watch?v=pLZ6VcSt8hU&amp;feature=related  Analisis pertimbangan pedagogikal dan teori pembelajaran: kaedah demonstrasi, pendekatan pengajaran berpusatkan murid, model 5E konstruktivisme  Analisis tempoh masa pengajaran: 2 waktu X 30 minit = 60 minit  Analisis persekitaran: musolla</vt:lpstr>
      <vt:lpstr>Kepentingan Model Reka bentuk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Pencil Pilot</cp:lastModifiedBy>
  <cp:revision>1</cp:revision>
  <dcterms:modified xsi:type="dcterms:W3CDTF">2015-07-02T02:30:34Z</dcterms:modified>
</cp:coreProperties>
</file>